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8" r:id="rId4"/>
    <p:sldId id="267" r:id="rId5"/>
    <p:sldId id="258" r:id="rId6"/>
    <p:sldId id="259" r:id="rId7"/>
    <p:sldId id="265" r:id="rId8"/>
    <p:sldId id="264" r:id="rId9"/>
    <p:sldId id="266" r:id="rId10"/>
    <p:sldId id="260" r:id="rId11"/>
    <p:sldId id="262" r:id="rId12"/>
    <p:sldId id="261" r:id="rId1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37"/>
    <p:restoredTop sz="95588"/>
  </p:normalViewPr>
  <p:slideViewPr>
    <p:cSldViewPr snapToGrid="0" snapToObjects="1">
      <p:cViewPr>
        <p:scale>
          <a:sx n="90" d="100"/>
          <a:sy n="90" d="100"/>
        </p:scale>
        <p:origin x="664" y="5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96AD7D-0423-E04A-82AF-C108AB5E9C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C2E2BF-81B7-C048-A9AE-45E8A510B8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8F31C-0646-DE47-940C-0EBCB61BAD00}" type="datetimeFigureOut">
              <a:rPr lang="en-DE" smtClean="0"/>
              <a:t>25.01.20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495AB-368B-5148-B514-2ABFEF8994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4782C-E4FD-E24E-81EC-22482235BD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D5E8-4C85-774C-9CC3-CB449813051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71088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ABCF6-0379-C14E-AF47-246B5763CCAB}" type="datetimeFigureOut">
              <a:rPr lang="en-DE" smtClean="0"/>
              <a:t>25.01.20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C8B3-0677-A149-ABBB-D508AE34BF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0099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781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9550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63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4537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83CE-20D4-514C-847A-7D86DA77B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A5E59B-B907-EF40-A088-D667A70BE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94B1F-5E44-454E-82BD-C68A9BAB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25.01.20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42DC-EB8D-7844-B3C5-EF0001C5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4D8EC-93B5-0840-9B80-0D3146BD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204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65B0-BAF0-F247-B8BB-D43073DE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1B58E-013C-A845-9B04-FF6E89720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2F9D4-21A4-6644-945B-52C6D632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25.01.20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1B724-83F1-8040-B70C-3C0C9F8F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17649-7043-2443-B9D4-2A925793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606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A6967-2838-2F44-883F-2F0982FD3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416D1-B589-294D-89B4-EBF1A31F2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C5B12-EE28-414B-96AB-7FF72412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25.01.20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1326B-12E5-2E40-A4CB-456BF026F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89CAA-F7E4-6B45-9E20-AC3D88FE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935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42FD-0A50-A24F-A8A1-A8A67157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FEA34-6EE7-154D-B0F0-69CE3C68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98BC7-897C-DC4A-A843-03EA064A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25.01.20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1B868-3734-034C-9D1B-B46A6366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64C0-D3CB-9941-90F4-ACA99156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840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0EE5-23DE-8848-B030-72239E68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1A577-1794-9741-B085-20BBE3CF0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3206D-CCD0-2D46-B402-EEFB058F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25.01.20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D7812-864F-C349-A146-7C4842DF4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735D-6BB4-9E42-AAF9-4DAFC8DA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32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F346-19A1-6C40-85C0-7AAFDA7F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9E170-59CE-1446-B17D-2E47C7479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92D43-138A-9443-A7DE-39940746A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A44AB-5E4C-464F-A634-7AE3595E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25.01.20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34319-A323-9546-AB86-3497B55F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2CC68-3ACC-9C4F-8505-33D0C582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6920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AA39-9B61-E643-BEE8-501EE70D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AE6DA-D5F6-0F4D-92BA-C2E6C58D7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B53D7-D65A-E145-AA34-D1C151CE2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138DD-9382-2841-A94A-5CEF5BB3A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C598B-6E55-0940-869E-B76170663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6E7AC-762B-E742-85E9-97ED9FCB9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25.01.20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A0D57-5F1E-D242-9B18-F9FDCE50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A0922-AB3C-F54D-874F-91DEB23A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9406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9BAE-A54D-8F4E-B942-607E5781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AB27A-196B-E24D-BEC1-58D19157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25.01.20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24E00-7BE9-3D40-BFA1-C58E908A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6CB83-78D5-C34D-8441-F2A821F2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643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DEFE0-AFE4-9B4C-969E-F99D7E0D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25.01.20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2314C-3D8B-264B-9EEC-203B0072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CF18F-171E-3447-80FC-7C784AE9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21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D1D-036A-6A47-8768-9979D6E9F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81BC-4B43-8B42-9A13-9BC62AE1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08C3-86D7-0D43-A270-E95FA584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6D90F-622D-FA44-B94D-04AD44A1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25.01.20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D119D-9660-A74D-9275-408AF20C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3324-8F57-C143-85CF-C308725E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586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F82F-42B0-D84B-B679-19F056AC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33D82-A26C-324C-90ED-5526A2C7E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6FC3D-9A2D-114D-BE2B-F89C2852E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7D775-E42D-C543-8CE9-968076058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25.01.20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BF2B0-38F8-5247-BBD4-B5F9E8FD0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63AFC-8862-594C-8F96-CEACEE18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488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31A62-43C9-4F4F-853D-C77C3DB0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13E4A-9B26-3D4B-AC6E-FD7DCC3B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E9B5A-28FF-8849-B9EF-84781CA55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4D67-C8D3-2A47-84DA-4FB43051860A}" type="datetimeFigureOut">
              <a:rPr lang="en-DE" smtClean="0"/>
              <a:t>25.01.20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F8D5F-6FFA-8743-9551-39B62C8E3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A9319-CD00-5145-8D88-183BB40B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598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ieeexplore.ieee.org/stamp/stamp.jsp?tp=&amp;arnumber=8349923&amp;isnumber=834983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19E6-8110-5E41-A17E-97A3839DB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err="1"/>
              <a:t>Abschlussprojekt</a:t>
            </a:r>
            <a:r>
              <a:rPr lang="en-GB" b="1" dirty="0"/>
              <a:t>: </a:t>
            </a:r>
            <a:br>
              <a:rPr lang="en-GB" b="1" dirty="0"/>
            </a:br>
            <a:r>
              <a:rPr lang="en-GB" b="1" dirty="0"/>
              <a:t>Inverses </a:t>
            </a:r>
            <a:r>
              <a:rPr lang="en-GB" b="1" dirty="0" err="1"/>
              <a:t>Pendel</a:t>
            </a:r>
            <a:r>
              <a:rPr lang="en-GB" b="1" dirty="0"/>
              <a:t> </a:t>
            </a:r>
            <a:r>
              <a:rPr lang="en-GB" b="1" dirty="0" err="1"/>
              <a:t>mit</a:t>
            </a:r>
            <a:r>
              <a:rPr lang="en-GB" b="1" dirty="0"/>
              <a:t> </a:t>
            </a:r>
            <a:r>
              <a:rPr lang="en-GB" b="1" dirty="0" err="1"/>
              <a:t>Mecanum</a:t>
            </a:r>
            <a:r>
              <a:rPr lang="en-GB" b="1" dirty="0"/>
              <a:t> </a:t>
            </a:r>
            <a:r>
              <a:rPr lang="en-GB" b="1" dirty="0" err="1"/>
              <a:t>Rädern</a:t>
            </a:r>
            <a:r>
              <a:rPr lang="en-GB" b="1" dirty="0"/>
              <a:t> 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A460B-574F-AD49-87D8-61B48A669A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Vinz und Johannes Heidersberger</a:t>
            </a:r>
          </a:p>
        </p:txBody>
      </p:sp>
    </p:spTree>
    <p:extLst>
      <p:ext uri="{BB962C8B-B14F-4D97-AF65-F5344CB8AC3E}">
        <p14:creationId xmlns:p14="http://schemas.microsoft.com/office/powerpoint/2010/main" val="31382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44-C0DB-ED4A-BD76-D844A7FA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Anfgetretene Probleme beim Projekt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D7A76-C7EB-3D49-BA3E-04BBDB0D9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060" y="1777767"/>
            <a:ext cx="6737432" cy="3813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BAB006-82FA-6245-BDB8-C6D0D31B04DD}"/>
              </a:ext>
            </a:extLst>
          </p:cNvPr>
          <p:cNvSpPr txBox="1"/>
          <p:nvPr/>
        </p:nvSpPr>
        <p:spPr>
          <a:xfrm>
            <a:off x="5577226" y="5420736"/>
            <a:ext cx="575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Abbildung 6: Zykluszeiten bei WLAN- bzw. Ethernet-Verbindung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6D655-29B9-4543-8528-60480549CCF9}"/>
                  </a:ext>
                </a:extLst>
              </p:cNvPr>
              <p:cNvSpPr txBox="1"/>
              <p:nvPr/>
            </p:nvSpPr>
            <p:spPr>
              <a:xfrm>
                <a:off x="838200" y="1843182"/>
                <a:ext cx="4762500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DE" dirty="0"/>
                  <a:t>Matlab nicht echtzeitfähig bzw. </a:t>
                </a:r>
                <a:r>
                  <a:rPr lang="en-GB" dirty="0"/>
                  <a:t>H</a:t>
                </a:r>
                <a:r>
                  <a:rPr lang="en-DE" dirty="0"/>
                  <a:t>ohe Latenzzeiten bei Kommunikation über WLAN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Regelung über LAN-Verbindung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DE" dirty="0"/>
                  <a:t>Ethernet-Kabel beeinflusst Gleichgewicht des Balancierroboters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Abstand der beiden inneren Räder sehr klein, kann unter Umständen zu Kollisionen führen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dünnere Befestigungsscheiben für die Räder an den Modulen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6D655-29B9-4543-8528-60480549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3182"/>
                <a:ext cx="4762500" cy="3139321"/>
              </a:xfrm>
              <a:prstGeom prst="rect">
                <a:avLst/>
              </a:prstGeom>
              <a:blipFill>
                <a:blip r:embed="rId4"/>
                <a:stretch>
                  <a:fillRect l="-798" t="-403" r="-266" b="-20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4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1480-B547-CA4E-BE9B-DB9E14F4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Demonstration</a:t>
            </a:r>
          </a:p>
        </p:txBody>
      </p:sp>
      <p:pic>
        <p:nvPicPr>
          <p:cNvPr id="4" name="DemoVideoEdited.mp4" descr="DemoVideoEdited.mp4">
            <a:hlinkClick r:id="" action="ppaction://media"/>
            <a:extLst>
              <a:ext uri="{FF2B5EF4-FFF2-40B4-BE49-F238E27FC236}">
                <a16:creationId xmlns:a16="http://schemas.microsoft.com/office/drawing/2014/main" id="{5FD5CCB9-7CBD-8E42-8F99-D6E0D6DEC2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71572" y="-128092"/>
            <a:ext cx="4448855" cy="8086415"/>
          </a:xfrm>
        </p:spPr>
      </p:pic>
    </p:spTree>
    <p:extLst>
      <p:ext uri="{BB962C8B-B14F-4D97-AF65-F5344CB8AC3E}">
        <p14:creationId xmlns:p14="http://schemas.microsoft.com/office/powerpoint/2010/main" val="213090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8DA3-D42F-134E-A547-33E2CFEBD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08244-6F7A-384E-A917-DF1048EB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DE" dirty="0"/>
              <a:t>[1] </a:t>
            </a:r>
            <a:r>
              <a:rPr lang="en-GB" dirty="0"/>
              <a:t>M. T. Watson, D. T. Gladwin, T. J. Prescott and S. O. Conran, “Design and control of a novel omnidirectional dynamically balancing platform for remote inspection of confined and cluttered environments,” </a:t>
            </a:r>
            <a:r>
              <a:rPr lang="en-GB" i="1" dirty="0"/>
              <a:t>2018 IEEE </a:t>
            </a:r>
            <a:r>
              <a:rPr lang="en-GB" dirty="0"/>
              <a:t>pp. 473-478.</a:t>
            </a:r>
            <a:br>
              <a:rPr lang="en-GB" dirty="0"/>
            </a:br>
            <a:r>
              <a:rPr lang="en-GB" dirty="0"/>
              <a:t>URL: </a:t>
            </a:r>
            <a:r>
              <a:rPr lang="en-GB" dirty="0">
                <a:hlinkClick r:id="rId2"/>
              </a:rPr>
              <a:t>http://ieeexplore.ieee.org/stamp/stamp.jsp?tp=&amp;arnumber=8349923&amp;isnumber=8349837</a:t>
            </a: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[2] TUM </a:t>
            </a:r>
            <a:r>
              <a:rPr lang="en-GB" dirty="0" err="1"/>
              <a:t>Lehrstuhl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Regelungstechnik</a:t>
            </a:r>
            <a:r>
              <a:rPr lang="en-GB" dirty="0"/>
              <a:t>, “</a:t>
            </a:r>
            <a:r>
              <a:rPr lang="en-GB" dirty="0" err="1"/>
              <a:t>Skriptum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Praktikum</a:t>
            </a:r>
            <a:r>
              <a:rPr lang="en-GB" dirty="0"/>
              <a:t> </a:t>
            </a:r>
            <a:r>
              <a:rPr lang="en-GB" dirty="0" err="1"/>
              <a:t>Reglerimplementierung</a:t>
            </a:r>
            <a:r>
              <a:rPr lang="en-GB" dirty="0"/>
              <a:t> auf </a:t>
            </a:r>
            <a:r>
              <a:rPr lang="en-GB" dirty="0" err="1"/>
              <a:t>Mikrocontrollern</a:t>
            </a:r>
            <a:r>
              <a:rPr lang="en-GB" dirty="0"/>
              <a:t>” 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5237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5C52-3844-8C4C-B475-DDBA2613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Schematischer Aufbau des Balancierroboters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FF2C3F38-1251-F54B-AF9E-6C52679F69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2088"/>
            <a:ext cx="438928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AB5B68-26BE-D543-A51A-3D1147ACCD8F}"/>
              </a:ext>
            </a:extLst>
          </p:cNvPr>
          <p:cNvSpPr txBox="1"/>
          <p:nvPr/>
        </p:nvSpPr>
        <p:spPr>
          <a:xfrm>
            <a:off x="989680" y="5846543"/>
            <a:ext cx="438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Abbildung 1: Schema des Kollinear-Mecanum Fahrzeugs [1]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84235-9445-8B46-8032-8EB0D5DAD36A}"/>
              </a:ext>
            </a:extLst>
          </p:cNvPr>
          <p:cNvSpPr txBox="1"/>
          <p:nvPr/>
        </p:nvSpPr>
        <p:spPr>
          <a:xfrm>
            <a:off x="6096000" y="5846544"/>
            <a:ext cx="510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Abbildung 2: </a:t>
            </a:r>
            <a:r>
              <a:rPr lang="en-GB" dirty="0"/>
              <a:t>Proof-of-Concept-</a:t>
            </a:r>
            <a:r>
              <a:rPr lang="en-GB" dirty="0" err="1"/>
              <a:t>Prototyp</a:t>
            </a:r>
            <a:r>
              <a:rPr lang="en-GB" dirty="0"/>
              <a:t> [1] (</a:t>
            </a: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Abblidung</a:t>
            </a:r>
            <a:r>
              <a:rPr lang="en-GB" dirty="0"/>
              <a:t> und </a:t>
            </a:r>
            <a:r>
              <a:rPr lang="en-GB" dirty="0" err="1"/>
              <a:t>Konstruktionszeichnung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 ?)</a:t>
            </a:r>
            <a:endParaRPr lang="en-DE" dirty="0"/>
          </a:p>
        </p:txBody>
      </p:sp>
      <p:pic>
        <p:nvPicPr>
          <p:cNvPr id="16" name="Picture 15" descr="A picture containing toy, truck, car, riding&#10;&#10;Description automatically generated">
            <a:extLst>
              <a:ext uri="{FF2B5EF4-FFF2-40B4-BE49-F238E27FC236}">
                <a16:creationId xmlns:a16="http://schemas.microsoft.com/office/drawing/2014/main" id="{EE83DE9D-CE73-A540-9EBC-990251FB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759" y="2382626"/>
            <a:ext cx="5063561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4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D4ED-7F0B-1648-AAAF-806C77A5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Aufbau des Robotergestells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0B38AA-79AE-C54E-A15E-A65B81F9ED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566" t="12647" r="16989"/>
          <a:stretch/>
        </p:blipFill>
        <p:spPr>
          <a:xfrm rot="10800000">
            <a:off x="7284990" y="1690688"/>
            <a:ext cx="2023578" cy="34945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81530B-3351-C44C-A5BA-471460C18E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4334" t="6311" r="7953"/>
          <a:stretch/>
        </p:blipFill>
        <p:spPr>
          <a:xfrm rot="16200000">
            <a:off x="2314335" y="214554"/>
            <a:ext cx="3494520" cy="6446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6EEAE-9788-824C-8CD6-81F5B464B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91"/>
          <a:stretch/>
        </p:blipFill>
        <p:spPr>
          <a:xfrm rot="16200000">
            <a:off x="8573097" y="2426161"/>
            <a:ext cx="3494520" cy="20235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5B6B70-4C98-744D-B22B-6F081205A518}"/>
              </a:ext>
            </a:extLst>
          </p:cNvPr>
          <p:cNvSpPr txBox="1"/>
          <p:nvPr/>
        </p:nvSpPr>
        <p:spPr>
          <a:xfrm>
            <a:off x="3150001" y="5185209"/>
            <a:ext cx="589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3: 3D-Druck-Bauteile des Robotergestells aus PLA?</a:t>
            </a:r>
          </a:p>
        </p:txBody>
      </p:sp>
    </p:spTree>
    <p:extLst>
      <p:ext uri="{BB962C8B-B14F-4D97-AF65-F5344CB8AC3E}">
        <p14:creationId xmlns:p14="http://schemas.microsoft.com/office/powerpoint/2010/main" val="176596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C61B-9C4A-9943-9D09-ADB4BC7F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Aufbau des Balancierroboters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C8CA7D-7EC2-A74B-8C2F-21B05A15B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1563184" y="1074786"/>
            <a:ext cx="3802744" cy="525271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DFA698-96BF-4D48-A69B-99AAE3ED26B9}"/>
              </a:ext>
            </a:extLst>
          </p:cNvPr>
          <p:cNvSpPr txBox="1"/>
          <p:nvPr/>
        </p:nvSpPr>
        <p:spPr>
          <a:xfrm>
            <a:off x="6957432" y="1828794"/>
            <a:ext cx="4396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Router (Kommunikation mit Computer über Ethernetkabel)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Batterie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4 Module (X5-4 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4 Mecanumräder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D46C6F-4533-034D-B14E-587823264E09}"/>
              </a:ext>
            </a:extLst>
          </p:cNvPr>
          <p:cNvCxnSpPr>
            <a:cxnSpLocks/>
          </p:cNvCxnSpPr>
          <p:nvPr/>
        </p:nvCxnSpPr>
        <p:spPr>
          <a:xfrm flipH="1">
            <a:off x="4455886" y="2002971"/>
            <a:ext cx="2627085" cy="93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B20F07-D420-9F45-9834-98269099C475}"/>
              </a:ext>
            </a:extLst>
          </p:cNvPr>
          <p:cNvCxnSpPr>
            <a:cxnSpLocks/>
          </p:cNvCxnSpPr>
          <p:nvPr/>
        </p:nvCxnSpPr>
        <p:spPr>
          <a:xfrm flipH="1">
            <a:off x="4455887" y="2830286"/>
            <a:ext cx="2627084" cy="66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B8FE2-9B54-014C-84B7-CECFD6AE6DC9}"/>
              </a:ext>
            </a:extLst>
          </p:cNvPr>
          <p:cNvCxnSpPr>
            <a:cxnSpLocks/>
          </p:cNvCxnSpPr>
          <p:nvPr/>
        </p:nvCxnSpPr>
        <p:spPr>
          <a:xfrm flipH="1">
            <a:off x="5529943" y="3911600"/>
            <a:ext cx="1553028" cy="638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906D6D-2779-0047-9ACD-0889A8444563}"/>
              </a:ext>
            </a:extLst>
          </p:cNvPr>
          <p:cNvCxnSpPr>
            <a:cxnSpLocks/>
          </p:cNvCxnSpPr>
          <p:nvPr/>
        </p:nvCxnSpPr>
        <p:spPr>
          <a:xfrm flipH="1">
            <a:off x="4965700" y="3351031"/>
            <a:ext cx="2117271" cy="966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66C50A-14FC-2940-8E67-6B0979CD1A19}"/>
              </a:ext>
            </a:extLst>
          </p:cNvPr>
          <p:cNvSpPr txBox="1"/>
          <p:nvPr/>
        </p:nvSpPr>
        <p:spPr>
          <a:xfrm>
            <a:off x="993878" y="5602514"/>
            <a:ext cx="494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4: Zusammengebauter Balancierroboter</a:t>
            </a:r>
          </a:p>
        </p:txBody>
      </p:sp>
    </p:spTree>
    <p:extLst>
      <p:ext uri="{BB962C8B-B14F-4D97-AF65-F5344CB8AC3E}">
        <p14:creationId xmlns:p14="http://schemas.microsoft.com/office/powerpoint/2010/main" val="2555738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D448-E371-FE4B-9596-C26B4134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Kinematik des Fahrzeugs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25E9B-F68B-764B-BEDF-3B2081AE4493}"/>
                  </a:ext>
                </a:extLst>
              </p:cNvPr>
              <p:cNvSpPr txBox="1"/>
              <p:nvPr/>
            </p:nvSpPr>
            <p:spPr>
              <a:xfrm>
                <a:off x="6616196" y="1690688"/>
                <a:ext cx="4737604" cy="3152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Vorzeichen in zweiter und vierter Zeile der inversen Kinematik im Vergleich zu [1] umgedreht, da Rotationsachsen der Module 2 &amp; 4 gegenüber den Modulen 1 &amp; 3 in entgegengesetzte Richtung.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: Winkel der Rollen auf den Mecanumrädern bzgl. </a:t>
                </a:r>
                <a:r>
                  <a:rPr lang="en-GB" dirty="0"/>
                  <a:t>x</a:t>
                </a:r>
                <a:r>
                  <a:rPr lang="en-DE" dirty="0"/>
                  <a:t>-Achse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Vorgabe von Sollwerten für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DE" dirty="0"/>
                  <a:t> und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DE" dirty="0"/>
                  <a:t> duch Hebi Mobile I/O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25E9B-F68B-764B-BEDF-3B2081AE4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196" y="1690688"/>
                <a:ext cx="4737604" cy="3152145"/>
              </a:xfrm>
              <a:prstGeom prst="rect">
                <a:avLst/>
              </a:prstGeom>
              <a:blipFill>
                <a:blip r:embed="rId2"/>
                <a:stretch>
                  <a:fillRect l="-802" t="-402" r="-1872" b="-20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F5CF05-6A44-B54C-BAD9-DADB199BC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204" t="23409" r="14940" b="40841"/>
          <a:stretch/>
        </p:blipFill>
        <p:spPr>
          <a:xfrm>
            <a:off x="838040" y="1690688"/>
            <a:ext cx="5778156" cy="4438650"/>
          </a:xfrm>
        </p:spPr>
      </p:pic>
    </p:spTree>
    <p:extLst>
      <p:ext uri="{BB962C8B-B14F-4D97-AF65-F5344CB8AC3E}">
        <p14:creationId xmlns:p14="http://schemas.microsoft.com/office/powerpoint/2010/main" val="7079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E8222-1A38-5C46-8A9D-34297A5A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Reglerstruktur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7DC243-28FA-6949-84A9-DF8AA8BFE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114" y="1690688"/>
            <a:ext cx="6239754" cy="25329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5192C-5A06-474D-9CE2-D1FFC78A50E5}"/>
              </a:ext>
            </a:extLst>
          </p:cNvPr>
          <p:cNvSpPr txBox="1"/>
          <p:nvPr/>
        </p:nvSpPr>
        <p:spPr>
          <a:xfrm>
            <a:off x="2232617" y="4223657"/>
            <a:ext cx="289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5: PID-Kaskade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/>
              <p:nvPr/>
            </p:nvSpPr>
            <p:spPr>
              <a:xfrm>
                <a:off x="6482867" y="1690688"/>
                <a:ext cx="5466019" cy="23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</a:t>
                </a:r>
                <a:r>
                  <a:rPr lang="en-DE" dirty="0"/>
                  <a:t>nnere Kaskade: ausregeln Winkelfehler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dirty="0"/>
                  <a:t>Äußere Kaskade: ausregeln Geschwindigkeitsfehler in y-Richtung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Entfernung</a:t>
                </a:r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</a:t>
                </a:r>
                <a:r>
                  <a:rPr lang="en-GB" dirty="0" err="1"/>
                  <a:t>Radachse</a:t>
                </a:r>
                <a:r>
                  <a:rPr lang="en-GB" dirty="0"/>
                  <a:t> und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Punkt</a:t>
                </a:r>
                <a:r>
                  <a:rPr lang="en-GB" dirty="0"/>
                  <a:t> auf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Roboter</a:t>
                </a:r>
                <a:r>
                  <a:rPr lang="en-GB" dirty="0"/>
                  <a:t>, </a:t>
                </a:r>
                <a:r>
                  <a:rPr lang="en-GB" dirty="0" err="1"/>
                  <a:t>dessen</a:t>
                </a:r>
                <a:r>
                  <a:rPr lang="en-GB" dirty="0"/>
                  <a:t> </a:t>
                </a:r>
                <a:r>
                  <a:rPr lang="en-GB" dirty="0" err="1"/>
                  <a:t>Geschwindigkeit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geregelt</a:t>
                </a:r>
                <a:r>
                  <a:rPr lang="en-GB" dirty="0"/>
                  <a:t> </a:t>
                </a:r>
                <a:r>
                  <a:rPr lang="en-GB" dirty="0" err="1"/>
                  <a:t>werden</a:t>
                </a:r>
                <a:r>
                  <a:rPr lang="en-GB" dirty="0"/>
                  <a:t> </a:t>
                </a:r>
                <a:r>
                  <a:rPr lang="en-GB" dirty="0" err="1"/>
                  <a:t>soll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867" y="1690688"/>
                <a:ext cx="5466019" cy="2352182"/>
              </a:xfrm>
              <a:prstGeom prst="rect">
                <a:avLst/>
              </a:prstGeom>
              <a:blipFill>
                <a:blip r:embed="rId4"/>
                <a:stretch>
                  <a:fillRect l="-463" t="-538" b="-32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383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BA4E-65AA-F446-88EF-03249BC9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Winkelmessung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9183A-4377-604D-9A49-3AA8E2715E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10515601" cy="1603376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DE" dirty="0"/>
                  <a:t>Der Kippwinkel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DE" dirty="0"/>
                  <a:t>wird mit einem Komplementär-Filter aus dem Gyroskop und dem Beschleunigungssensor berechnet.</a:t>
                </a:r>
              </a:p>
              <a:p>
                <a:pPr>
                  <a:lnSpc>
                    <a:spcPct val="120000"/>
                  </a:lnSpc>
                </a:pPr>
                <a:r>
                  <a:rPr lang="de-DE" dirty="0"/>
                  <a:t>Werte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2(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im</a:t>
                </a:r>
                <a:r>
                  <a:rPr lang="en-GB" dirty="0"/>
                  <a:t> </a:t>
                </a:r>
                <a:r>
                  <a:rPr lang="en-GB" dirty="0" err="1"/>
                  <a:t>Komplementärfilter</a:t>
                </a:r>
                <a:r>
                  <a:rPr lang="en-GB" dirty="0"/>
                  <a:t> </a:t>
                </a:r>
                <a:r>
                  <a:rPr lang="en-GB" dirty="0" err="1"/>
                  <a:t>springt</a:t>
                </a:r>
                <a:r>
                  <a:rPr lang="en-GB" dirty="0"/>
                  <a:t> </a:t>
                </a:r>
                <a:r>
                  <a:rPr lang="en-GB" dirty="0" err="1"/>
                  <a:t>bei</a:t>
                </a:r>
                <a:r>
                  <a:rPr lang="en-GB" dirty="0"/>
                  <a:t> </a:t>
                </a:r>
                <a:r>
                  <a:rPr lang="en-GB" dirty="0" err="1"/>
                  <a:t>Nulllage</a:t>
                </a:r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D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Verwendung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9183A-4377-604D-9A49-3AA8E2715E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10515601" cy="1603376"/>
              </a:xfrm>
              <a:blipFill>
                <a:blip r:embed="rId2"/>
                <a:stretch>
                  <a:fillRect l="-362" t="-23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AD0BD4F-4B74-F546-862E-3AF1DAD1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948490"/>
            <a:ext cx="9552745" cy="820939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9333EA-33BA-F84C-BDA8-D6A710FC27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8199" y="3839030"/>
            <a:ext cx="6955974" cy="1041029"/>
          </a:xfrm>
        </p:spPr>
      </p:pic>
    </p:spTree>
    <p:extLst>
      <p:ext uri="{BB962C8B-B14F-4D97-AF65-F5344CB8AC3E}">
        <p14:creationId xmlns:p14="http://schemas.microsoft.com/office/powerpoint/2010/main" val="219947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C208E-E7B7-D54E-91CF-5E4A1F16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PI-Reglerkaskade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155802-2314-1D40-9C8B-016096D6FE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9477" y="1825625"/>
            <a:ext cx="4393323" cy="437752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2E34A-08C5-9F43-B165-3CF5AA459D9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4862726" cy="206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DE" dirty="0"/>
                  <a:t>D-Anteil verschlächtert Reglerperformance, da bei Messung des Winkels Rauschen auftritt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PI-Kaskade statt PID-Kaskade verwendet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K</a:t>
                </a:r>
                <a:r>
                  <a:rPr lang="en-DE" dirty="0"/>
                  <a:t>eine Verwendung eines Motorkennfelds, da in Modulen internen Regler benutzt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2E34A-08C5-9F43-B165-3CF5AA459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4862726" cy="2064540"/>
              </a:xfrm>
              <a:prstGeom prst="rect">
                <a:avLst/>
              </a:prstGeom>
              <a:blipFill>
                <a:blip r:embed="rId3"/>
                <a:stretch>
                  <a:fillRect l="-781" r="-1823" b="-30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024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E289-5B47-3C41-B602-80C6688B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Weiteres: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1024DB-DE73-0C47-988F-FB1164789E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1074" y="1690688"/>
            <a:ext cx="4722107" cy="95160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AF1381-23FD-144A-9EDE-E0691AC521F3}"/>
                  </a:ext>
                </a:extLst>
              </p:cNvPr>
              <p:cNvSpPr txBox="1"/>
              <p:nvPr/>
            </p:nvSpPr>
            <p:spPr>
              <a:xfrm>
                <a:off x="838199" y="1690688"/>
                <a:ext cx="5652875" cy="5099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Not-Stop, falls berechneter 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DE" dirty="0"/>
                  <a:t> zu groß wird</a:t>
                </a:r>
              </a:p>
              <a:p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Erweiterung um Ansteuerung des Roboters im Weltkoordinatensystem (vgl. Aufgabe 2-5) durch Verwendung der Transformationsmatrix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𝑊𝑂</m:t>
                        </m:r>
                      </m:sub>
                    </m:sSub>
                  </m:oMath>
                </a14:m>
                <a:r>
                  <a:rPr lang="en-DE" dirty="0"/>
                  <a:t> möglich (unsicher bei Transformationsmatrix ?)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Erweiterung um eine Vorsteuerung für besseres Führungsverhalten ohne Beeinflussung der Stabilität möglich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Nach [1] weist eine optimale Plattform eine Radkonfiguration auf, bei der dir beiden mittleren Räder die gleiche Orientierung der Rollen haben, da dies einen gleichen Beitrag zu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DE" dirty="0"/>
                  <a:t> von jedem Rad liefert, während ein asymmetrischer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-Vektor zu einer zusätzlichen Betonung der inneren beiden Räder führt. (unsicher wegen Begründung ?)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AF1381-23FD-144A-9EDE-E0691AC52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90688"/>
                <a:ext cx="5652875" cy="5099729"/>
              </a:xfrm>
              <a:prstGeom prst="rect">
                <a:avLst/>
              </a:prstGeom>
              <a:blipFill>
                <a:blip r:embed="rId3"/>
                <a:stretch>
                  <a:fillRect l="-673" t="-248" r="-224" b="-99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EFC3F4B-F344-924A-9D14-C97ED31F2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25" t="24714" r="34345" b="66943"/>
          <a:stretch/>
        </p:blipFill>
        <p:spPr>
          <a:xfrm>
            <a:off x="6491074" y="2513593"/>
            <a:ext cx="3338726" cy="14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43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522</Words>
  <Application>Microsoft Macintosh PowerPoint</Application>
  <PresentationFormat>Widescreen</PresentationFormat>
  <Paragraphs>60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Abschlussprojekt:  Inverses Pendel mit Mecanum Rädern </vt:lpstr>
      <vt:lpstr>Schematischer Aufbau des Balancierroboters</vt:lpstr>
      <vt:lpstr>Aufbau des Robotergestells</vt:lpstr>
      <vt:lpstr>Aufbau des Balancierroboters</vt:lpstr>
      <vt:lpstr>Kinematik des Fahrzeugs</vt:lpstr>
      <vt:lpstr>Reglerstruktur</vt:lpstr>
      <vt:lpstr>Winkelmessung</vt:lpstr>
      <vt:lpstr>PI-Reglerkaskade</vt:lpstr>
      <vt:lpstr>Weiteres:</vt:lpstr>
      <vt:lpstr>Anfgetretene Probleme beim Projekt</vt:lpstr>
      <vt:lpstr>Demonstration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Abschlussprojekt:  Inverses Pendel mit Mecanum Rädern </dc:title>
  <dc:creator>Microsoft Office User</dc:creator>
  <cp:lastModifiedBy>Microsoft Office User</cp:lastModifiedBy>
  <cp:revision>56</cp:revision>
  <dcterms:created xsi:type="dcterms:W3CDTF">2020-01-20T12:58:55Z</dcterms:created>
  <dcterms:modified xsi:type="dcterms:W3CDTF">2020-01-25T20:38:07Z</dcterms:modified>
</cp:coreProperties>
</file>